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60" d="100"/>
          <a:sy n="60" d="100"/>
        </p:scale>
        <p:origin x="-1080" y="-25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82A606-ECD7-4A9A-AD64-E1E6C6DA8A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FB3E2D5-4195-456A-AABA-422458C822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D59DD34-6204-4EE1-8E54-32D7BF904CC8}"/>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5" name="Footer Placeholder 4">
            <a:extLst>
              <a:ext uri="{FF2B5EF4-FFF2-40B4-BE49-F238E27FC236}">
                <a16:creationId xmlns:a16="http://schemas.microsoft.com/office/drawing/2014/main" xmlns="" id="{D2DBB6F2-1DC6-49E3-876E-0C81E3ED9E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18E01C8-B12C-4035-9248-18A6A1E70913}"/>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385124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E57CB7-7288-47A6-9E22-F396118578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B881688-E3C5-4BE9-84D9-6328260E88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E5349D3-CF00-4B15-850A-4FC8237AB914}"/>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5" name="Footer Placeholder 4">
            <a:extLst>
              <a:ext uri="{FF2B5EF4-FFF2-40B4-BE49-F238E27FC236}">
                <a16:creationId xmlns:a16="http://schemas.microsoft.com/office/drawing/2014/main" xmlns="" id="{3D8268E9-4A90-4E69-AA5B-472D95444D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36836F6-280E-4F48-A685-C9DA51858313}"/>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999091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7E34450-3A41-4525-BEDD-9A3E12C35CBD}"/>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9DAAC6E-DC34-4766-9A2A-A90A414C1E79}"/>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3FB97B8-57B9-44E1-A52A-1342C2075607}"/>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5" name="Footer Placeholder 4">
            <a:extLst>
              <a:ext uri="{FF2B5EF4-FFF2-40B4-BE49-F238E27FC236}">
                <a16:creationId xmlns:a16="http://schemas.microsoft.com/office/drawing/2014/main" xmlns="" id="{E82370B4-64B6-4313-A648-B834B397A3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D8F1FF2-3C89-4A39-86AA-7956E42F058A}"/>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2880750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CC7661-6A46-4236-BB40-AAB8AD947E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61EC945-F813-417F-AAEC-7A42FFAE7B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0121EBD-BFF4-4B66-BF1F-DB7D2F274497}"/>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5" name="Footer Placeholder 4">
            <a:extLst>
              <a:ext uri="{FF2B5EF4-FFF2-40B4-BE49-F238E27FC236}">
                <a16:creationId xmlns:a16="http://schemas.microsoft.com/office/drawing/2014/main" xmlns="" id="{64CFA918-1C0D-4C7E-AFB3-C445413DF3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B94224-F60E-41D2-ACBC-566EEE52EAF0}"/>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410780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BD8B76-3D61-468E-8DA2-AD5210FA1DFE}"/>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543DE7D7-E618-408C-8B35-5B4A1602F3CC}"/>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3DBDB88-A267-46E8-BFB7-10DEF43760C6}"/>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5" name="Footer Placeholder 4">
            <a:extLst>
              <a:ext uri="{FF2B5EF4-FFF2-40B4-BE49-F238E27FC236}">
                <a16:creationId xmlns:a16="http://schemas.microsoft.com/office/drawing/2014/main" xmlns="" id="{D113EC8B-BFAB-4B7A-A22F-EF87E5F4CF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81922FA-0887-4942-A11E-E381DCDEF8E0}"/>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3764476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722617-07E3-4F24-941C-7BF1BF82AD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68404B6-2F44-4CE0-878C-2B12103676B8}"/>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942D2E3-2789-466E-81A3-3B283ED5606C}"/>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FBB2065-E6E9-4615-82A8-1675B96F0128}"/>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6" name="Footer Placeholder 5">
            <a:extLst>
              <a:ext uri="{FF2B5EF4-FFF2-40B4-BE49-F238E27FC236}">
                <a16:creationId xmlns:a16="http://schemas.microsoft.com/office/drawing/2014/main" xmlns="" id="{01112D7A-CE36-4FB5-B873-ADDAAE29FA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4810758-E475-4C8D-81A4-A74EF2392C24}"/>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237589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AAE47C-5C31-49A7-B2BE-59589473B2BE}"/>
              </a:ext>
            </a:extLst>
          </p:cNvPr>
          <p:cNvSpPr>
            <a:spLocks noGrp="1"/>
          </p:cNvSpPr>
          <p:nvPr>
            <p:ph type="title"/>
          </p:nvPr>
        </p:nvSpPr>
        <p:spPr>
          <a:xfrm>
            <a:off x="839789"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71D7A53-5146-4030-A99F-91B0611E8E7A}"/>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4606689-FCB7-458C-9D23-9009FFF74CFA}"/>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7D4445C-C81F-42CF-B53A-01F857C9C89D}"/>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6572FD7-2CE9-4952-BDB0-DBAB22A8605F}"/>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41EED8F-DFE7-4024-B14A-C58D1B7436A3}"/>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8" name="Footer Placeholder 7">
            <a:extLst>
              <a:ext uri="{FF2B5EF4-FFF2-40B4-BE49-F238E27FC236}">
                <a16:creationId xmlns:a16="http://schemas.microsoft.com/office/drawing/2014/main" xmlns="" id="{D9C8CFE2-8759-40A1-B1C5-1E0F3293B3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15B2554D-EB0C-47C4-9E64-360CDE0AD9BF}"/>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2740522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3105A8-BEAB-4A22-AEDB-F72C1412EC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41F95A5-F3FF-4A16-9257-86384F3E6168}"/>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4" name="Footer Placeholder 3">
            <a:extLst>
              <a:ext uri="{FF2B5EF4-FFF2-40B4-BE49-F238E27FC236}">
                <a16:creationId xmlns:a16="http://schemas.microsoft.com/office/drawing/2014/main" xmlns="" id="{622D17C1-982D-4A88-9372-6049D7D93A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02BAFCB-A2BD-4C69-8A67-3B806BAB9A7C}"/>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242860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05A9004-A495-47C8-8D1A-303D51A42A5C}"/>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3" name="Footer Placeholder 2">
            <a:extLst>
              <a:ext uri="{FF2B5EF4-FFF2-40B4-BE49-F238E27FC236}">
                <a16:creationId xmlns:a16="http://schemas.microsoft.com/office/drawing/2014/main" xmlns="" id="{2C99CF4D-B29F-4E78-B8C8-6B94582041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51D02E1-5911-42B8-B67B-211101930906}"/>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267503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78ECCA-09D2-4863-B779-9F0EB45C53A2}"/>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F92D7CC-9A3E-49E3-B3B1-AA1E39557197}"/>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289C575-5022-4983-84CC-0B08FDF7D8EA}"/>
              </a:ext>
            </a:extLst>
          </p:cNvPr>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3D47FC8-9683-430A-AFE4-FA8DFACA54BF}"/>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6" name="Footer Placeholder 5">
            <a:extLst>
              <a:ext uri="{FF2B5EF4-FFF2-40B4-BE49-F238E27FC236}">
                <a16:creationId xmlns:a16="http://schemas.microsoft.com/office/drawing/2014/main" xmlns="" id="{42AC468B-3BCC-42EA-B38A-325ADAFCA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9A898B-4637-4B04-8011-A05233970AA9}"/>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3876075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25A88A-28D4-4217-953B-56C26C48332C}"/>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79286BF-E14F-4F77-91DE-861F852294D9}"/>
              </a:ext>
            </a:extLst>
          </p:cNvPr>
          <p:cNvSpPr>
            <a:spLocks noGrp="1"/>
          </p:cNvSpPr>
          <p:nvPr>
            <p:ph type="pic" idx="1"/>
          </p:nvPr>
        </p:nvSpPr>
        <p:spPr>
          <a:xfrm>
            <a:off x="5183188" y="987425"/>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6DABEB2-D8C6-4899-A1CF-016D0E356244}"/>
              </a:ext>
            </a:extLst>
          </p:cNvPr>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AA70C60-9678-41DE-8EFF-9CBEDE32B639}"/>
              </a:ext>
            </a:extLst>
          </p:cNvPr>
          <p:cNvSpPr>
            <a:spLocks noGrp="1"/>
          </p:cNvSpPr>
          <p:nvPr>
            <p:ph type="dt" sz="half" idx="10"/>
          </p:nvPr>
        </p:nvSpPr>
        <p:spPr/>
        <p:txBody>
          <a:bodyPr/>
          <a:lstStyle/>
          <a:p>
            <a:fld id="{9EC40AF0-AE3E-4887-8D7E-9271F6F73BF8}" type="datetimeFigureOut">
              <a:rPr lang="en-US" smtClean="0"/>
              <a:pPr/>
              <a:t>7/6/2020</a:t>
            </a:fld>
            <a:endParaRPr lang="en-US"/>
          </a:p>
        </p:txBody>
      </p:sp>
      <p:sp>
        <p:nvSpPr>
          <p:cNvPr id="6" name="Footer Placeholder 5">
            <a:extLst>
              <a:ext uri="{FF2B5EF4-FFF2-40B4-BE49-F238E27FC236}">
                <a16:creationId xmlns:a16="http://schemas.microsoft.com/office/drawing/2014/main" xmlns="" id="{54615134-D488-4166-93C7-BCAD7821E3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1895037-A054-47EA-B34C-4649ABE28521}"/>
              </a:ext>
            </a:extLst>
          </p:cNvPr>
          <p:cNvSpPr>
            <a:spLocks noGrp="1"/>
          </p:cNvSpPr>
          <p:nvPr>
            <p:ph type="sldNum" sz="quarter" idx="12"/>
          </p:nvPr>
        </p:nvSpPr>
        <p:spPr/>
        <p:txBody>
          <a:body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133081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A265B2E-6BAB-4569-8E04-EDB333035B28}"/>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2A1C0F5-B368-4ECA-AF29-4CD91417520D}"/>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AD2B69B-45BE-475B-B2AF-0D418085BE54}"/>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40AF0-AE3E-4887-8D7E-9271F6F73BF8}" type="datetimeFigureOut">
              <a:rPr lang="en-US" smtClean="0"/>
              <a:pPr/>
              <a:t>7/6/2020</a:t>
            </a:fld>
            <a:endParaRPr lang="en-US"/>
          </a:p>
        </p:txBody>
      </p:sp>
      <p:sp>
        <p:nvSpPr>
          <p:cNvPr id="5" name="Footer Placeholder 4">
            <a:extLst>
              <a:ext uri="{FF2B5EF4-FFF2-40B4-BE49-F238E27FC236}">
                <a16:creationId xmlns:a16="http://schemas.microsoft.com/office/drawing/2014/main" xmlns="" id="{F29F43CF-2C88-4FC0-B41C-3BCC3E22A475}"/>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09FAF19-EB71-4FF3-BAD3-BAE66404B000}"/>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1FB1C-4A1C-411D-AB2E-99940B1532CB}" type="slidenum">
              <a:rPr lang="en-US" smtClean="0"/>
              <a:pPr/>
              <a:t>‹#›</a:t>
            </a:fld>
            <a:endParaRPr lang="en-US"/>
          </a:p>
        </p:txBody>
      </p:sp>
    </p:spTree>
    <p:extLst>
      <p:ext uri="{BB962C8B-B14F-4D97-AF65-F5344CB8AC3E}">
        <p14:creationId xmlns:p14="http://schemas.microsoft.com/office/powerpoint/2010/main" xmlns="" val="170666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D08656-34AE-405E-A2AC-9FA4DBCD2BFD}"/>
              </a:ext>
            </a:extLst>
          </p:cNvPr>
          <p:cNvSpPr>
            <a:spLocks noGrp="1"/>
          </p:cNvSpPr>
          <p:nvPr>
            <p:ph type="ctrTitle"/>
          </p:nvPr>
        </p:nvSpPr>
        <p:spPr/>
        <p:txBody>
          <a:bodyPr>
            <a:normAutofit fontScale="90000"/>
          </a:bodyPr>
          <a:lstStyle/>
          <a:p>
            <a:r>
              <a:rPr lang="en-US" sz="4800" b="1" u="sng" dirty="0">
                <a:solidFill>
                  <a:srgbClr val="FF0000"/>
                </a:solidFill>
              </a:rPr>
              <a:t>WELCOME</a:t>
            </a:r>
            <a:r>
              <a:rPr lang="en-US" sz="4800" dirty="0">
                <a:solidFill>
                  <a:srgbClr val="FF0000"/>
                </a:solidFill>
              </a:rPr>
              <a:t/>
            </a:r>
            <a:br>
              <a:rPr lang="en-US" sz="4800" dirty="0">
                <a:solidFill>
                  <a:srgbClr val="FF0000"/>
                </a:solidFill>
              </a:rPr>
            </a:br>
            <a:r>
              <a:rPr lang="en-US" sz="4800" b="1" dirty="0">
                <a:solidFill>
                  <a:schemeClr val="tx1"/>
                </a:solidFill>
              </a:rPr>
              <a:t>Class: </a:t>
            </a:r>
            <a:r>
              <a:rPr lang="en-US" sz="4800" b="1" dirty="0" err="1">
                <a:solidFill>
                  <a:schemeClr val="tx1"/>
                </a:solidFill>
              </a:rPr>
              <a:t>B.Com</a:t>
            </a:r>
            <a:r>
              <a:rPr lang="en-US" sz="4800" b="1" dirty="0">
                <a:solidFill>
                  <a:schemeClr val="tx1"/>
                </a:solidFill>
              </a:rPr>
              <a:t> – Part-1 </a:t>
            </a:r>
            <a:br>
              <a:rPr lang="en-US" sz="4800" b="1" dirty="0">
                <a:solidFill>
                  <a:schemeClr val="tx1"/>
                </a:solidFill>
              </a:rPr>
            </a:br>
            <a:r>
              <a:rPr lang="en-US" sz="4800" b="1" dirty="0">
                <a:solidFill>
                  <a:schemeClr val="tx1"/>
                </a:solidFill>
              </a:rPr>
              <a:t>Subject: Financial Accounting</a:t>
            </a:r>
            <a:br>
              <a:rPr lang="en-US" sz="4800" b="1" dirty="0">
                <a:solidFill>
                  <a:schemeClr val="tx1"/>
                </a:solidFill>
              </a:rPr>
            </a:br>
            <a:r>
              <a:rPr lang="en-US" sz="4800" b="1" dirty="0">
                <a:solidFill>
                  <a:schemeClr val="tx1"/>
                </a:solidFill>
              </a:rPr>
              <a:t>Topic – </a:t>
            </a:r>
            <a:r>
              <a:rPr lang="en-US" sz="4800" b="1" dirty="0">
                <a:solidFill>
                  <a:srgbClr val="FF0000"/>
                </a:solidFill>
              </a:rPr>
              <a:t>Provision and Reserve  </a:t>
            </a:r>
            <a:endParaRPr lang="en-US" sz="4800" dirty="0">
              <a:solidFill>
                <a:srgbClr val="FF0000"/>
              </a:solidFill>
            </a:endParaRPr>
          </a:p>
        </p:txBody>
      </p:sp>
      <p:sp>
        <p:nvSpPr>
          <p:cNvPr id="3" name="Subtitle 2">
            <a:extLst>
              <a:ext uri="{FF2B5EF4-FFF2-40B4-BE49-F238E27FC236}">
                <a16:creationId xmlns:a16="http://schemas.microsoft.com/office/drawing/2014/main" xmlns="" id="{9A6E791C-01FC-4CAE-B06C-22F9E2889FC1}"/>
              </a:ext>
            </a:extLst>
          </p:cNvPr>
          <p:cNvSpPr>
            <a:spLocks noGrp="1"/>
          </p:cNvSpPr>
          <p:nvPr>
            <p:ph type="subTitle" idx="1"/>
          </p:nvPr>
        </p:nvSpPr>
        <p:spPr>
          <a:xfrm>
            <a:off x="1524000" y="3602038"/>
            <a:ext cx="9144000" cy="2133599"/>
          </a:xfrm>
        </p:spPr>
        <p:txBody>
          <a:bodyPr>
            <a:normAutofit lnSpcReduction="10000"/>
          </a:bodyPr>
          <a:lstStyle/>
          <a:p>
            <a:r>
              <a:rPr lang="en-US" b="1" u="sng" dirty="0"/>
              <a:t>Prepared By</a:t>
            </a:r>
          </a:p>
          <a:p>
            <a:pPr>
              <a:spcBef>
                <a:spcPts val="200"/>
              </a:spcBef>
            </a:pPr>
            <a:r>
              <a:rPr lang="en-US" b="1" dirty="0"/>
              <a:t> Dr. SHAHID IQBAL </a:t>
            </a:r>
          </a:p>
          <a:p>
            <a:pPr>
              <a:spcBef>
                <a:spcPts val="200"/>
              </a:spcBef>
            </a:pPr>
            <a:r>
              <a:rPr lang="en-US" b="1" dirty="0"/>
              <a:t>Guest Faculty</a:t>
            </a:r>
          </a:p>
          <a:p>
            <a:pPr>
              <a:spcBef>
                <a:spcPts val="200"/>
              </a:spcBef>
            </a:pPr>
            <a:r>
              <a:rPr lang="en-US" b="1" dirty="0"/>
              <a:t>Marwari College, </a:t>
            </a:r>
            <a:r>
              <a:rPr lang="en-US" b="1" dirty="0">
                <a:solidFill>
                  <a:schemeClr val="tx1"/>
                </a:solidFill>
              </a:rPr>
              <a:t>D</a:t>
            </a:r>
            <a:r>
              <a:rPr lang="en-US" b="1" dirty="0"/>
              <a:t>arbhanga,</a:t>
            </a:r>
          </a:p>
          <a:p>
            <a:pPr>
              <a:spcBef>
                <a:spcPts val="200"/>
              </a:spcBef>
            </a:pPr>
            <a:r>
              <a:rPr lang="en-US" b="1" dirty="0"/>
              <a:t>Mobile no. and </a:t>
            </a:r>
            <a:r>
              <a:rPr lang="en-US" b="1" dirty="0" err="1"/>
              <a:t>whatsup</a:t>
            </a:r>
            <a:r>
              <a:rPr lang="en-US" b="1" dirty="0"/>
              <a:t> no. : 7004160257</a:t>
            </a:r>
          </a:p>
          <a:p>
            <a:pPr>
              <a:spcBef>
                <a:spcPts val="200"/>
              </a:spcBef>
            </a:pPr>
            <a:r>
              <a:rPr lang="en-US" b="1" dirty="0"/>
              <a:t>Email ID: </a:t>
            </a:r>
            <a:r>
              <a:rPr lang="en-US" b="1" dirty="0" err="1"/>
              <a:t>shahidlnmu@gmail.Com</a:t>
            </a:r>
            <a:endParaRPr lang="en-US" b="1" dirty="0"/>
          </a:p>
          <a:p>
            <a:endParaRPr lang="en-US" dirty="0"/>
          </a:p>
        </p:txBody>
      </p:sp>
    </p:spTree>
    <p:extLst>
      <p:ext uri="{BB962C8B-B14F-4D97-AF65-F5344CB8AC3E}">
        <p14:creationId xmlns:p14="http://schemas.microsoft.com/office/powerpoint/2010/main" xmlns="" val="1253651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31BA75-143E-485A-B25C-CB8289E3FBBB}"/>
              </a:ext>
            </a:extLst>
          </p:cNvPr>
          <p:cNvSpPr>
            <a:spLocks noGrp="1"/>
          </p:cNvSpPr>
          <p:nvPr>
            <p:ph type="title"/>
          </p:nvPr>
        </p:nvSpPr>
        <p:spPr>
          <a:xfrm>
            <a:off x="838202" y="2524125"/>
            <a:ext cx="10515600" cy="1325563"/>
          </a:xfrm>
        </p:spPr>
        <p:txBody>
          <a:bodyPr/>
          <a:lstStyle/>
          <a:p>
            <a:pPr algn="ctr"/>
            <a:r>
              <a:rPr lang="en-US" dirty="0">
                <a:solidFill>
                  <a:srgbClr val="FF0000"/>
                </a:solidFill>
              </a:rPr>
              <a:t>THANK YOU</a:t>
            </a:r>
          </a:p>
        </p:txBody>
      </p:sp>
    </p:spTree>
    <p:extLst>
      <p:ext uri="{BB962C8B-B14F-4D97-AF65-F5344CB8AC3E}">
        <p14:creationId xmlns:p14="http://schemas.microsoft.com/office/powerpoint/2010/main" xmlns="" val="3805962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71A97B-2425-495D-A270-EADFC3F8E6E8}"/>
              </a:ext>
            </a:extLst>
          </p:cNvPr>
          <p:cNvSpPr>
            <a:spLocks noGrp="1"/>
          </p:cNvSpPr>
          <p:nvPr>
            <p:ph type="title"/>
          </p:nvPr>
        </p:nvSpPr>
        <p:spPr/>
        <p:txBody>
          <a:bodyPr>
            <a:normAutofit/>
          </a:bodyPr>
          <a:lstStyle/>
          <a:p>
            <a:r>
              <a:rPr lang="en-US" sz="3200" b="1" dirty="0">
                <a:solidFill>
                  <a:srgbClr val="FF0000"/>
                </a:solidFill>
              </a:rPr>
              <a:t>Meaning of </a:t>
            </a:r>
            <a:r>
              <a:rPr lang="en-US" sz="3200" b="1" dirty="0" smtClean="0">
                <a:solidFill>
                  <a:srgbClr val="FF0000"/>
                </a:solidFill>
              </a:rPr>
              <a:t>Provision:</a:t>
            </a:r>
            <a:endParaRPr lang="en-US" sz="3200" b="1" dirty="0">
              <a:solidFill>
                <a:srgbClr val="FF0000"/>
              </a:solidFill>
            </a:endParaRPr>
          </a:p>
        </p:txBody>
      </p:sp>
      <p:sp>
        <p:nvSpPr>
          <p:cNvPr id="3" name="Content Placeholder 2">
            <a:extLst>
              <a:ext uri="{FF2B5EF4-FFF2-40B4-BE49-F238E27FC236}">
                <a16:creationId xmlns:a16="http://schemas.microsoft.com/office/drawing/2014/main" xmlns="" id="{A9B9A7C0-737A-4971-8E0D-91966B2F9490}"/>
              </a:ext>
            </a:extLst>
          </p:cNvPr>
          <p:cNvSpPr>
            <a:spLocks noGrp="1"/>
          </p:cNvSpPr>
          <p:nvPr>
            <p:ph idx="1"/>
          </p:nvPr>
        </p:nvSpPr>
        <p:spPr/>
        <p:txBody>
          <a:bodyPr>
            <a:normAutofit/>
          </a:bodyPr>
          <a:lstStyle/>
          <a:p>
            <a:pPr algn="just">
              <a:buNone/>
            </a:pPr>
            <a:r>
              <a:rPr lang="en-US" sz="2700" dirty="0" smtClean="0"/>
              <a:t>	Provisions </a:t>
            </a:r>
            <a:r>
              <a:rPr lang="en-US" sz="2700" dirty="0"/>
              <a:t>in Accounting are an amount set aside to cover a probable future expense, or reduction in the value of an asset. Often provision amounts need to be estimated. In financial reporting, provisions are recorded as a current liability on the balance sheet and then matched to the appropriate expense account on the income statement. Provisions are important because they account for certain company expenses, and payments for them, in the same year. This makes the company’s financial statements more accurate. Provisions are not a form of savings. Because the expense is ‘probable’, the amount set aside is expected to be spent.</a:t>
            </a:r>
          </a:p>
          <a:p>
            <a:endParaRPr lang="en-US" sz="2700" dirty="0"/>
          </a:p>
        </p:txBody>
      </p:sp>
    </p:spTree>
    <p:extLst>
      <p:ext uri="{BB962C8B-B14F-4D97-AF65-F5344CB8AC3E}">
        <p14:creationId xmlns:p14="http://schemas.microsoft.com/office/powerpoint/2010/main" xmlns="" val="160614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A73900-D8DD-49BA-82F8-9655CFA372A9}"/>
              </a:ext>
            </a:extLst>
          </p:cNvPr>
          <p:cNvSpPr>
            <a:spLocks noGrp="1"/>
          </p:cNvSpPr>
          <p:nvPr>
            <p:ph type="title"/>
          </p:nvPr>
        </p:nvSpPr>
        <p:spPr>
          <a:xfrm>
            <a:off x="838202" y="128635"/>
            <a:ext cx="10515600" cy="1325563"/>
          </a:xfrm>
        </p:spPr>
        <p:txBody>
          <a:bodyPr>
            <a:normAutofit/>
          </a:bodyPr>
          <a:lstStyle/>
          <a:p>
            <a:r>
              <a:rPr lang="en-US" sz="3200" b="1" dirty="0">
                <a:solidFill>
                  <a:srgbClr val="FF0000"/>
                </a:solidFill>
              </a:rPr>
              <a:t>OBJECTIVES OF </a:t>
            </a:r>
            <a:r>
              <a:rPr lang="en-US" sz="3200" b="1" dirty="0" smtClean="0">
                <a:solidFill>
                  <a:srgbClr val="FF0000"/>
                </a:solidFill>
              </a:rPr>
              <a:t>PROVISION:</a:t>
            </a:r>
            <a:endParaRPr lang="en-US" sz="3200" b="1" dirty="0">
              <a:solidFill>
                <a:srgbClr val="FF0000"/>
              </a:solidFill>
            </a:endParaRPr>
          </a:p>
        </p:txBody>
      </p:sp>
      <p:sp>
        <p:nvSpPr>
          <p:cNvPr id="3" name="Content Placeholder 2">
            <a:extLst>
              <a:ext uri="{FF2B5EF4-FFF2-40B4-BE49-F238E27FC236}">
                <a16:creationId xmlns:a16="http://schemas.microsoft.com/office/drawing/2014/main" xmlns="" id="{331AFB1D-0EEE-43BF-A47C-13D88A512BB3}"/>
              </a:ext>
            </a:extLst>
          </p:cNvPr>
          <p:cNvSpPr>
            <a:spLocks noGrp="1"/>
          </p:cNvSpPr>
          <p:nvPr>
            <p:ph idx="1"/>
          </p:nvPr>
        </p:nvSpPr>
        <p:spPr>
          <a:xfrm>
            <a:off x="838202" y="1415709"/>
            <a:ext cx="10515600" cy="5016622"/>
          </a:xfrm>
        </p:spPr>
        <p:txBody>
          <a:bodyPr>
            <a:noAutofit/>
          </a:bodyPr>
          <a:lstStyle/>
          <a:p>
            <a:pPr marL="0" indent="0" algn="just">
              <a:buNone/>
            </a:pPr>
            <a:r>
              <a:rPr lang="en-US" dirty="0">
                <a:solidFill>
                  <a:srgbClr val="FF0000"/>
                </a:solidFill>
              </a:rPr>
              <a:t>A. To Meet Anticipated Losses And Liabilities</a:t>
            </a:r>
          </a:p>
          <a:p>
            <a:pPr algn="just"/>
            <a:r>
              <a:rPr lang="en-US" dirty="0"/>
              <a:t>Provisions are created for meeting anticipated losses and liabilities such as provision for doubtful debts, provision for discount on debtors and provision for </a:t>
            </a:r>
            <a:r>
              <a:rPr lang="en-US" dirty="0" smtClean="0"/>
              <a:t>taxation.</a:t>
            </a:r>
          </a:p>
          <a:p>
            <a:pPr marL="0" indent="0" algn="just">
              <a:buNone/>
            </a:pPr>
            <a:r>
              <a:rPr lang="en-US" dirty="0" smtClean="0"/>
              <a:t> </a:t>
            </a:r>
            <a:r>
              <a:rPr lang="en-US" dirty="0" smtClean="0">
                <a:solidFill>
                  <a:srgbClr val="FF0000"/>
                </a:solidFill>
              </a:rPr>
              <a:t>B. To Meet Known Losses And Liabilities</a:t>
            </a:r>
          </a:p>
          <a:p>
            <a:pPr algn="just"/>
            <a:r>
              <a:rPr lang="en-US" dirty="0" smtClean="0"/>
              <a:t>Provisions </a:t>
            </a:r>
            <a:r>
              <a:rPr lang="en-US" dirty="0"/>
              <a:t>are created for meeting known losses and liabilities such as provision for repair and renewals.</a:t>
            </a:r>
          </a:p>
          <a:p>
            <a:pPr marL="0" indent="0" algn="just">
              <a:buNone/>
            </a:pPr>
            <a:r>
              <a:rPr lang="en-US" dirty="0">
                <a:solidFill>
                  <a:srgbClr val="FF0000"/>
                </a:solidFill>
              </a:rPr>
              <a:t>C. To Present Correct Financial Statements</a:t>
            </a:r>
          </a:p>
          <a:p>
            <a:pPr marL="0" indent="0" algn="just">
              <a:buNone/>
            </a:pPr>
            <a:r>
              <a:rPr lang="en-US" dirty="0"/>
              <a:t> In order to present correct financial statements and to report true profit and financial position, the business must maintain provision for known liabilities and losses.</a:t>
            </a:r>
          </a:p>
        </p:txBody>
      </p:sp>
    </p:spTree>
    <p:extLst>
      <p:ext uri="{BB962C8B-B14F-4D97-AF65-F5344CB8AC3E}">
        <p14:creationId xmlns:p14="http://schemas.microsoft.com/office/powerpoint/2010/main" xmlns="" val="254450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086F2C-D744-44AC-82EC-92DF2055D5F8}"/>
              </a:ext>
            </a:extLst>
          </p:cNvPr>
          <p:cNvSpPr>
            <a:spLocks noGrp="1"/>
          </p:cNvSpPr>
          <p:nvPr>
            <p:ph type="title"/>
          </p:nvPr>
        </p:nvSpPr>
        <p:spPr>
          <a:xfrm>
            <a:off x="838202" y="365125"/>
            <a:ext cx="10515600" cy="785763"/>
          </a:xfrm>
        </p:spPr>
        <p:txBody>
          <a:bodyPr>
            <a:normAutofit/>
          </a:bodyPr>
          <a:lstStyle/>
          <a:p>
            <a:r>
              <a:rPr lang="en-US" sz="3500" b="1" dirty="0">
                <a:solidFill>
                  <a:srgbClr val="FF0000"/>
                </a:solidFill>
              </a:rPr>
              <a:t>Characteristics of </a:t>
            </a:r>
            <a:r>
              <a:rPr lang="en-US" sz="3500" b="1" dirty="0" smtClean="0">
                <a:solidFill>
                  <a:srgbClr val="FF0000"/>
                </a:solidFill>
              </a:rPr>
              <a:t>P</a:t>
            </a:r>
            <a:r>
              <a:rPr lang="en-US" sz="3500" b="1" dirty="0" smtClean="0">
                <a:solidFill>
                  <a:srgbClr val="FF0000"/>
                </a:solidFill>
              </a:rPr>
              <a:t>rovision:</a:t>
            </a:r>
            <a:endParaRPr lang="en-US" sz="3500" b="1" dirty="0"/>
          </a:p>
        </p:txBody>
      </p:sp>
      <p:sp>
        <p:nvSpPr>
          <p:cNvPr id="3" name="Content Placeholder 2">
            <a:extLst>
              <a:ext uri="{FF2B5EF4-FFF2-40B4-BE49-F238E27FC236}">
                <a16:creationId xmlns:a16="http://schemas.microsoft.com/office/drawing/2014/main" xmlns="" id="{01A18600-179F-48F5-A2D3-EAEA7A5DBF9F}"/>
              </a:ext>
            </a:extLst>
          </p:cNvPr>
          <p:cNvSpPr>
            <a:spLocks noGrp="1"/>
          </p:cNvSpPr>
          <p:nvPr>
            <p:ph idx="1"/>
          </p:nvPr>
        </p:nvSpPr>
        <p:spPr>
          <a:xfrm>
            <a:off x="583324" y="1147687"/>
            <a:ext cx="10988566" cy="4939242"/>
          </a:xfrm>
        </p:spPr>
        <p:txBody>
          <a:bodyPr>
            <a:noAutofit/>
          </a:bodyPr>
          <a:lstStyle/>
          <a:p>
            <a:pPr marL="0" indent="0" algn="just">
              <a:buNone/>
            </a:pPr>
            <a:r>
              <a:rPr lang="en-US" sz="2350" dirty="0"/>
              <a:t>The characteristics of a provision are that it is a liability where there is uncertainty as to either the timing of settlement or the amount to be settled. When measuring a provision, the amount to be recognized should be the best estimate of the consideration required to settle the present obligation at the end of the reporting period. The fact that it is difficult to measure a provision and that estimates have to be used does not mean that the provision is not reliably measurable.</a:t>
            </a:r>
          </a:p>
          <a:p>
            <a:pPr marL="0" indent="0" algn="just">
              <a:buNone/>
            </a:pPr>
            <a:r>
              <a:rPr lang="en-US" sz="2350" dirty="0"/>
              <a:t>The recognition criteria for provisions are contained in </a:t>
            </a:r>
            <a:r>
              <a:rPr lang="en-US" sz="2350" dirty="0">
                <a:solidFill>
                  <a:srgbClr val="FF0000"/>
                </a:solidFill>
              </a:rPr>
              <a:t>IAS 37 (paragraph 14). </a:t>
            </a:r>
            <a:r>
              <a:rPr lang="en-US" sz="2350" dirty="0"/>
              <a:t>A provision should be recognized when: </a:t>
            </a:r>
          </a:p>
          <a:p>
            <a:pPr marL="514350" indent="-514350" algn="just">
              <a:buFont typeface="+mj-lt"/>
              <a:buAutoNum type="alphaLcParenR"/>
            </a:pPr>
            <a:r>
              <a:rPr lang="en-US" sz="2350" dirty="0"/>
              <a:t>an entity has present obligation(s) as a result of a past event(s);</a:t>
            </a:r>
          </a:p>
          <a:p>
            <a:pPr marL="514350" indent="-514350" algn="just">
              <a:buFont typeface="+mj-lt"/>
              <a:buAutoNum type="alphaLcParenR"/>
            </a:pPr>
            <a:r>
              <a:rPr lang="en-US" sz="2350" dirty="0"/>
              <a:t>if it is probable that an outflow of resources embodying economic benefits will be required to settle the obligation;</a:t>
            </a:r>
          </a:p>
          <a:p>
            <a:pPr marL="514350" indent="-514350" algn="just">
              <a:buFont typeface="+mj-lt"/>
              <a:buAutoNum type="alphaLcParenR"/>
            </a:pPr>
            <a:r>
              <a:rPr lang="en-US" sz="2350" dirty="0"/>
              <a:t>a reliable estimate can be made of the amount of the obligation</a:t>
            </a:r>
          </a:p>
          <a:p>
            <a:pPr marL="514350" indent="-514350" algn="just">
              <a:buFont typeface="+mj-lt"/>
              <a:buAutoNum type="alphaLcParenR"/>
            </a:pPr>
            <a:r>
              <a:rPr lang="en-US" sz="2350" dirty="0"/>
              <a:t>a specific current statement, the entity will accept certain responsibilities and other parties have valid expectations that the entity will discharge its responsibilities.</a:t>
            </a:r>
          </a:p>
          <a:p>
            <a:pPr marL="0" indent="0">
              <a:buNone/>
            </a:pPr>
            <a:endParaRPr lang="en-US" sz="2350" dirty="0"/>
          </a:p>
        </p:txBody>
      </p:sp>
    </p:spTree>
    <p:extLst>
      <p:ext uri="{BB962C8B-B14F-4D97-AF65-F5344CB8AC3E}">
        <p14:creationId xmlns:p14="http://schemas.microsoft.com/office/powerpoint/2010/main" xmlns="" val="319780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63C968-B867-4A9C-8D3A-53D4628B5EA4}"/>
              </a:ext>
            </a:extLst>
          </p:cNvPr>
          <p:cNvSpPr>
            <a:spLocks noGrp="1"/>
          </p:cNvSpPr>
          <p:nvPr>
            <p:ph type="title"/>
          </p:nvPr>
        </p:nvSpPr>
        <p:spPr>
          <a:xfrm>
            <a:off x="838202" y="365126"/>
            <a:ext cx="10515600" cy="854075"/>
          </a:xfrm>
        </p:spPr>
        <p:txBody>
          <a:bodyPr>
            <a:normAutofit/>
          </a:bodyPr>
          <a:lstStyle/>
          <a:p>
            <a:r>
              <a:rPr lang="en-US" sz="3500" b="1" dirty="0">
                <a:solidFill>
                  <a:srgbClr val="FF0000"/>
                </a:solidFill>
              </a:rPr>
              <a:t>MEANING OF </a:t>
            </a:r>
            <a:r>
              <a:rPr lang="en-US" sz="3500" b="1" dirty="0" smtClean="0">
                <a:solidFill>
                  <a:srgbClr val="FF0000"/>
                </a:solidFill>
              </a:rPr>
              <a:t>RESERVE:</a:t>
            </a:r>
            <a:endParaRPr lang="en-US" sz="3500" b="1" dirty="0">
              <a:solidFill>
                <a:srgbClr val="FF0000"/>
              </a:solidFill>
            </a:endParaRPr>
          </a:p>
        </p:txBody>
      </p:sp>
      <p:sp>
        <p:nvSpPr>
          <p:cNvPr id="3" name="Content Placeholder 2">
            <a:extLst>
              <a:ext uri="{FF2B5EF4-FFF2-40B4-BE49-F238E27FC236}">
                <a16:creationId xmlns:a16="http://schemas.microsoft.com/office/drawing/2014/main" xmlns="" id="{367839CE-3C63-4397-A1FD-2A908013A9A1}"/>
              </a:ext>
            </a:extLst>
          </p:cNvPr>
          <p:cNvSpPr>
            <a:spLocks noGrp="1"/>
          </p:cNvSpPr>
          <p:nvPr>
            <p:ph idx="1"/>
          </p:nvPr>
        </p:nvSpPr>
        <p:spPr>
          <a:xfrm>
            <a:off x="838202" y="1463007"/>
            <a:ext cx="10515600" cy="4736042"/>
          </a:xfrm>
        </p:spPr>
        <p:txBody>
          <a:bodyPr>
            <a:normAutofit/>
          </a:bodyPr>
          <a:lstStyle/>
          <a:p>
            <a:pPr algn="just">
              <a:buNone/>
            </a:pPr>
            <a:r>
              <a:rPr lang="en-US" dirty="0" smtClean="0"/>
              <a:t>	A </a:t>
            </a:r>
            <a:r>
              <a:rPr lang="en-US" dirty="0"/>
              <a:t>reserve is profits that have been appropriated for a particular purpose. Reserves are sometimes set up to purchase fixed assets, pay an expected legal settlement, pay bonuses, pay off debt, pay for repairs and maintenance, and so forth. This is done to keep funds from being used for other purposes, such as paying dividends or buying back shares. It can serve as a signal to investors, that a certain amount of cash is not to be distributed to them in the form of dividends. The board of directors is authorized to create a reserve. Thus, funds designated as a reserve can actually be used for any purpose</a:t>
            </a:r>
          </a:p>
        </p:txBody>
      </p:sp>
    </p:spTree>
    <p:extLst>
      <p:ext uri="{BB962C8B-B14F-4D97-AF65-F5344CB8AC3E}">
        <p14:creationId xmlns:p14="http://schemas.microsoft.com/office/powerpoint/2010/main" xmlns="" val="2396588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5334AA-1119-4881-B92B-960A2E822CDC}"/>
              </a:ext>
            </a:extLst>
          </p:cNvPr>
          <p:cNvSpPr>
            <a:spLocks noGrp="1"/>
          </p:cNvSpPr>
          <p:nvPr>
            <p:ph type="title"/>
          </p:nvPr>
        </p:nvSpPr>
        <p:spPr>
          <a:xfrm>
            <a:off x="838202" y="365126"/>
            <a:ext cx="10515600" cy="1116834"/>
          </a:xfrm>
        </p:spPr>
        <p:txBody>
          <a:bodyPr>
            <a:normAutofit/>
          </a:bodyPr>
          <a:lstStyle/>
          <a:p>
            <a:r>
              <a:rPr lang="en-US" sz="3500" b="1" dirty="0">
                <a:solidFill>
                  <a:srgbClr val="FF0000"/>
                </a:solidFill>
              </a:rPr>
              <a:t>Objectives Of </a:t>
            </a:r>
            <a:r>
              <a:rPr lang="en-US" sz="3500" b="1" dirty="0" smtClean="0">
                <a:solidFill>
                  <a:srgbClr val="FF0000"/>
                </a:solidFill>
              </a:rPr>
              <a:t>Reserve</a:t>
            </a:r>
            <a:r>
              <a:rPr lang="en-US" sz="3500" b="1" dirty="0">
                <a:solidFill>
                  <a:srgbClr val="FF0000"/>
                </a:solidFill>
              </a:rPr>
              <a:t>:</a:t>
            </a:r>
            <a:endParaRPr lang="en-US" sz="3500" b="1" dirty="0"/>
          </a:p>
        </p:txBody>
      </p:sp>
      <p:sp>
        <p:nvSpPr>
          <p:cNvPr id="3" name="Content Placeholder 2">
            <a:extLst>
              <a:ext uri="{FF2B5EF4-FFF2-40B4-BE49-F238E27FC236}">
                <a16:creationId xmlns:a16="http://schemas.microsoft.com/office/drawing/2014/main" xmlns="" id="{DAF93844-DAB3-4B8E-B839-8A2FDA51BE83}"/>
              </a:ext>
            </a:extLst>
          </p:cNvPr>
          <p:cNvSpPr>
            <a:spLocks noGrp="1"/>
          </p:cNvSpPr>
          <p:nvPr>
            <p:ph idx="1"/>
          </p:nvPr>
        </p:nvSpPr>
        <p:spPr>
          <a:xfrm>
            <a:off x="838202" y="1368411"/>
            <a:ext cx="10515600" cy="4351338"/>
          </a:xfrm>
        </p:spPr>
        <p:txBody>
          <a:bodyPr>
            <a:normAutofit/>
          </a:bodyPr>
          <a:lstStyle/>
          <a:p>
            <a:pPr marL="0" indent="0">
              <a:buNone/>
            </a:pPr>
            <a:r>
              <a:rPr lang="en-US" sz="2600" dirty="0"/>
              <a:t>The main objectives of maintaining reserve are as follows:</a:t>
            </a:r>
          </a:p>
          <a:p>
            <a:pPr marL="514350" indent="-514350">
              <a:buFont typeface="+mj-lt"/>
              <a:buAutoNum type="alphaLcParenR"/>
            </a:pPr>
            <a:r>
              <a:rPr lang="en-US" sz="2600" dirty="0"/>
              <a:t> To meet unexpected future losses, liabilities and contingencies.</a:t>
            </a:r>
          </a:p>
          <a:p>
            <a:pPr marL="514350" indent="-514350">
              <a:buFont typeface="+mj-lt"/>
              <a:buAutoNum type="alphaLcParenR"/>
            </a:pPr>
            <a:r>
              <a:rPr lang="en-US" sz="2600" dirty="0"/>
              <a:t> To strengthen the financial position of the business.</a:t>
            </a:r>
          </a:p>
          <a:p>
            <a:pPr marL="514350" indent="-514350">
              <a:buFont typeface="+mj-lt"/>
              <a:buAutoNum type="alphaLcParenR"/>
            </a:pPr>
            <a:r>
              <a:rPr lang="en-US" sz="2600" dirty="0"/>
              <a:t> To redeem debentures, preference shares and other loans and liabilities.</a:t>
            </a:r>
          </a:p>
          <a:p>
            <a:pPr marL="514350" indent="-514350">
              <a:buFont typeface="+mj-lt"/>
              <a:buAutoNum type="alphaLcParenR"/>
            </a:pPr>
            <a:r>
              <a:rPr lang="en-US" sz="2600" dirty="0"/>
              <a:t> To replace wasting or depreciating assets.</a:t>
            </a:r>
          </a:p>
          <a:p>
            <a:pPr marL="514350" indent="-514350">
              <a:buFont typeface="+mj-lt"/>
              <a:buAutoNum type="alphaLcParenR"/>
            </a:pPr>
            <a:r>
              <a:rPr lang="en-US" sz="2600" dirty="0"/>
              <a:t> To declare and distribute the uniform rate of dividend over years.</a:t>
            </a:r>
          </a:p>
          <a:p>
            <a:pPr marL="514350" indent="-514350">
              <a:buFont typeface="+mj-lt"/>
              <a:buAutoNum type="alphaLcParenR"/>
            </a:pPr>
            <a:r>
              <a:rPr lang="en-US" sz="2600" dirty="0"/>
              <a:t> To meet the need of fund from internal sources.</a:t>
            </a:r>
          </a:p>
          <a:p>
            <a:pPr marL="514350" indent="-514350">
              <a:buFont typeface="+mj-lt"/>
              <a:buAutoNum type="alphaLcParenR"/>
            </a:pPr>
            <a:r>
              <a:rPr lang="en-US" sz="2600" dirty="0"/>
              <a:t> To provide additional working capital and to improve the working capacity of the business.</a:t>
            </a:r>
          </a:p>
        </p:txBody>
      </p:sp>
    </p:spTree>
    <p:extLst>
      <p:ext uri="{BB962C8B-B14F-4D97-AF65-F5344CB8AC3E}">
        <p14:creationId xmlns:p14="http://schemas.microsoft.com/office/powerpoint/2010/main" xmlns="" val="3064020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95FAB-E9A4-402A-8D15-D160B6A27D6C}"/>
              </a:ext>
            </a:extLst>
          </p:cNvPr>
          <p:cNvSpPr>
            <a:spLocks noGrp="1"/>
          </p:cNvSpPr>
          <p:nvPr>
            <p:ph type="title"/>
          </p:nvPr>
        </p:nvSpPr>
        <p:spPr>
          <a:xfrm>
            <a:off x="838202" y="365126"/>
            <a:ext cx="10515600" cy="667808"/>
          </a:xfrm>
        </p:spPr>
        <p:txBody>
          <a:bodyPr>
            <a:normAutofit/>
          </a:bodyPr>
          <a:lstStyle/>
          <a:p>
            <a:r>
              <a:rPr lang="en-US" sz="3400" b="1" dirty="0">
                <a:solidFill>
                  <a:srgbClr val="FF0000"/>
                </a:solidFill>
              </a:rPr>
              <a:t>TYPES OF </a:t>
            </a:r>
            <a:r>
              <a:rPr lang="en-US" sz="3400" b="1" dirty="0" smtClean="0">
                <a:solidFill>
                  <a:srgbClr val="FF0000"/>
                </a:solidFill>
              </a:rPr>
              <a:t>RESERVE:</a:t>
            </a:r>
            <a:endParaRPr lang="en-US" sz="3400" b="1" dirty="0">
              <a:solidFill>
                <a:srgbClr val="FF0000"/>
              </a:solidFill>
            </a:endParaRPr>
          </a:p>
        </p:txBody>
      </p:sp>
      <p:sp>
        <p:nvSpPr>
          <p:cNvPr id="3" name="Content Placeholder 2">
            <a:extLst>
              <a:ext uri="{FF2B5EF4-FFF2-40B4-BE49-F238E27FC236}">
                <a16:creationId xmlns:a16="http://schemas.microsoft.com/office/drawing/2014/main" xmlns="" id="{EF063909-E84A-4D39-9D6F-BC40C2F92990}"/>
              </a:ext>
            </a:extLst>
          </p:cNvPr>
          <p:cNvSpPr>
            <a:spLocks noGrp="1"/>
          </p:cNvSpPr>
          <p:nvPr>
            <p:ph idx="1"/>
          </p:nvPr>
        </p:nvSpPr>
        <p:spPr>
          <a:xfrm>
            <a:off x="838202" y="1289581"/>
            <a:ext cx="10515600" cy="4879975"/>
          </a:xfrm>
        </p:spPr>
        <p:txBody>
          <a:bodyPr>
            <a:noAutofit/>
          </a:bodyPr>
          <a:lstStyle/>
          <a:p>
            <a:pPr marL="0" indent="0" algn="just" fontAlgn="base">
              <a:buNone/>
            </a:pPr>
            <a:r>
              <a:rPr lang="en-US" sz="2400" b="1" dirty="0"/>
              <a:t>Broadly, there are two types of reserves:</a:t>
            </a:r>
            <a:endParaRPr lang="en-US" sz="2400" dirty="0"/>
          </a:p>
          <a:p>
            <a:pPr marL="0" indent="0" algn="just" fontAlgn="base">
              <a:buNone/>
            </a:pPr>
            <a:r>
              <a:rPr lang="en-US" sz="2400" dirty="0" smtClean="0"/>
              <a:t>(</a:t>
            </a:r>
            <a:r>
              <a:rPr lang="en-US" sz="2400" dirty="0" err="1"/>
              <a:t>i</a:t>
            </a:r>
            <a:r>
              <a:rPr lang="en-US" sz="2400" dirty="0"/>
              <a:t>) Revenue reserves and</a:t>
            </a:r>
          </a:p>
          <a:p>
            <a:pPr marL="0" indent="0" algn="just" fontAlgn="base">
              <a:buNone/>
            </a:pPr>
            <a:r>
              <a:rPr lang="en-US" sz="2400" dirty="0"/>
              <a:t>(ii) Capital Reserves</a:t>
            </a:r>
          </a:p>
          <a:p>
            <a:pPr algn="just">
              <a:buNone/>
            </a:pPr>
            <a:endParaRPr lang="en-US" sz="2400" b="1" dirty="0" smtClean="0">
              <a:solidFill>
                <a:srgbClr val="FF0000"/>
              </a:solidFill>
            </a:endParaRPr>
          </a:p>
          <a:p>
            <a:pPr algn="just">
              <a:buNone/>
            </a:pPr>
            <a:r>
              <a:rPr lang="en-US" sz="2400" b="1" dirty="0" smtClean="0">
                <a:solidFill>
                  <a:srgbClr val="FF0000"/>
                </a:solidFill>
              </a:rPr>
              <a:t>1</a:t>
            </a:r>
            <a:r>
              <a:rPr lang="en-US" sz="2400" b="1" dirty="0">
                <a:solidFill>
                  <a:srgbClr val="FF0000"/>
                </a:solidFill>
              </a:rPr>
              <a:t>. Revenue Reserves:</a:t>
            </a:r>
          </a:p>
          <a:p>
            <a:pPr algn="just">
              <a:buNone/>
            </a:pPr>
            <a:r>
              <a:rPr lang="en-US" sz="2400" dirty="0" smtClean="0"/>
              <a:t>	Revenue </a:t>
            </a:r>
            <a:r>
              <a:rPr lang="en-US" sz="2400" dirty="0"/>
              <a:t>reserves are created out of profits which have been earned in the </a:t>
            </a:r>
            <a:r>
              <a:rPr lang="en-US" sz="2400" dirty="0" smtClean="0"/>
              <a:t>normal course </a:t>
            </a:r>
            <a:r>
              <a:rPr lang="en-US" sz="2400" dirty="0"/>
              <a:t>and from the day to day activities of the business concern.</a:t>
            </a:r>
          </a:p>
          <a:p>
            <a:pPr algn="just">
              <a:buNone/>
            </a:pPr>
            <a:r>
              <a:rPr lang="en-US" sz="2400" dirty="0" smtClean="0"/>
              <a:t>	Revenue </a:t>
            </a:r>
            <a:r>
              <a:rPr lang="en-US" sz="2400" dirty="0"/>
              <a:t>reserves may further be classified as:</a:t>
            </a:r>
          </a:p>
          <a:p>
            <a:pPr algn="just">
              <a:buNone/>
            </a:pPr>
            <a:r>
              <a:rPr lang="en-US" sz="2400" dirty="0" smtClean="0"/>
              <a:t>	(</a:t>
            </a:r>
            <a:r>
              <a:rPr lang="en-US" sz="2400" dirty="0" err="1"/>
              <a:t>i</a:t>
            </a:r>
            <a:r>
              <a:rPr lang="en-US" sz="2400" dirty="0"/>
              <a:t>) General Reserve</a:t>
            </a:r>
          </a:p>
          <a:p>
            <a:pPr algn="just">
              <a:buNone/>
            </a:pPr>
            <a:r>
              <a:rPr lang="en-US" sz="2400" dirty="0" smtClean="0"/>
              <a:t>	(</a:t>
            </a:r>
            <a:r>
              <a:rPr lang="en-US" sz="2400" dirty="0"/>
              <a:t>ii) Specific Reserve and</a:t>
            </a:r>
          </a:p>
          <a:p>
            <a:pPr algn="just">
              <a:buNone/>
            </a:pPr>
            <a:r>
              <a:rPr lang="en-US" sz="2400" dirty="0" smtClean="0"/>
              <a:t>	(</a:t>
            </a:r>
            <a:r>
              <a:rPr lang="en-US" sz="2400" dirty="0"/>
              <a:t>iii) Secret Reserve</a:t>
            </a:r>
            <a:r>
              <a:rPr lang="en-US" sz="2400" dirty="0" smtClean="0"/>
              <a:t>.</a:t>
            </a:r>
            <a:endParaRPr lang="en-US" sz="2400" dirty="0"/>
          </a:p>
        </p:txBody>
      </p:sp>
    </p:spTree>
    <p:extLst>
      <p:ext uri="{BB962C8B-B14F-4D97-AF65-F5344CB8AC3E}">
        <p14:creationId xmlns:p14="http://schemas.microsoft.com/office/powerpoint/2010/main" xmlns="" val="3725930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349A26D-8A5A-46E2-808E-02E6C2A5158F}"/>
              </a:ext>
            </a:extLst>
          </p:cNvPr>
          <p:cNvSpPr>
            <a:spLocks noGrp="1"/>
          </p:cNvSpPr>
          <p:nvPr>
            <p:ph idx="1"/>
          </p:nvPr>
        </p:nvSpPr>
        <p:spPr>
          <a:xfrm>
            <a:off x="504497" y="324631"/>
            <a:ext cx="11083157" cy="5596466"/>
          </a:xfrm>
        </p:spPr>
        <p:txBody>
          <a:bodyPr>
            <a:noAutofit/>
          </a:bodyPr>
          <a:lstStyle/>
          <a:p>
            <a:pPr algn="just" fontAlgn="base">
              <a:buNone/>
            </a:pPr>
            <a:r>
              <a:rPr lang="en-US" sz="2000" b="1" dirty="0" smtClean="0">
                <a:solidFill>
                  <a:srgbClr val="FF0000"/>
                </a:solidFill>
              </a:rPr>
              <a:t>	(</a:t>
            </a:r>
            <a:r>
              <a:rPr lang="en-US" sz="2000" b="1" dirty="0" smtClean="0">
                <a:solidFill>
                  <a:srgbClr val="FF0000"/>
                </a:solidFill>
              </a:rPr>
              <a:t>A) General Reserve:</a:t>
            </a:r>
            <a:endParaRPr lang="en-US" sz="2000" dirty="0" smtClean="0">
              <a:solidFill>
                <a:srgbClr val="FF0000"/>
              </a:solidFill>
            </a:endParaRPr>
          </a:p>
          <a:p>
            <a:pPr algn="just" fontAlgn="base">
              <a:buNone/>
            </a:pPr>
            <a:r>
              <a:rPr lang="en-US" sz="2000" dirty="0" smtClean="0"/>
              <a:t>	General </a:t>
            </a:r>
            <a:r>
              <a:rPr lang="en-US" sz="2000" dirty="0" smtClean="0"/>
              <a:t>reserve is that amount of profits which are set aside to meet some future contingencies and not created for any specific purpose. These are generally retained for strengthening the financial position of the business concern and to provide additional working capital for the business when needed. Since this reserve can be </a:t>
            </a:r>
            <a:r>
              <a:rPr lang="en-US" sz="2000" dirty="0" err="1" smtClean="0"/>
              <a:t>utilised</a:t>
            </a:r>
            <a:r>
              <a:rPr lang="en-US" sz="2000" dirty="0" smtClean="0"/>
              <a:t> to meet any unknown purpose, so it is also called ‘Contingency Reserve’ or ‘Free Reserve’.</a:t>
            </a:r>
          </a:p>
          <a:p>
            <a:pPr algn="just" fontAlgn="base">
              <a:buNone/>
            </a:pPr>
            <a:r>
              <a:rPr lang="en-US" sz="2000" b="1" dirty="0" smtClean="0">
                <a:solidFill>
                  <a:srgbClr val="FF0000"/>
                </a:solidFill>
              </a:rPr>
              <a:t>	(</a:t>
            </a:r>
            <a:r>
              <a:rPr lang="en-US" sz="2000" b="1" dirty="0">
                <a:solidFill>
                  <a:srgbClr val="FF0000"/>
                </a:solidFill>
              </a:rPr>
              <a:t>B) Specific Reserve:</a:t>
            </a:r>
            <a:endParaRPr lang="en-US" sz="2000" dirty="0">
              <a:solidFill>
                <a:srgbClr val="FF0000"/>
              </a:solidFill>
            </a:endParaRPr>
          </a:p>
          <a:p>
            <a:pPr algn="just" fontAlgn="base">
              <a:buNone/>
            </a:pPr>
            <a:r>
              <a:rPr lang="en-US" sz="2000" dirty="0" smtClean="0"/>
              <a:t>	Specific </a:t>
            </a:r>
            <a:r>
              <a:rPr lang="en-US" sz="2000" dirty="0"/>
              <a:t>reserves are created for some specific purposes. These reserves cannot be </a:t>
            </a:r>
            <a:r>
              <a:rPr lang="en-US" sz="2000" dirty="0" err="1"/>
              <a:t>utilised</a:t>
            </a:r>
            <a:r>
              <a:rPr lang="en-US" sz="2000" dirty="0"/>
              <a:t> for any purpose other than the purpose for which they were created. However, if the article of association permits then at the discretion of board of directors, specific reserves may be used for a purpose other than the purpose of its creation.</a:t>
            </a:r>
          </a:p>
          <a:p>
            <a:pPr algn="just" fontAlgn="base">
              <a:buNone/>
            </a:pPr>
            <a:r>
              <a:rPr lang="en-US" sz="2000" b="1" dirty="0" smtClean="0">
                <a:solidFill>
                  <a:srgbClr val="FF0000"/>
                </a:solidFill>
              </a:rPr>
              <a:t>	(</a:t>
            </a:r>
            <a:r>
              <a:rPr lang="en-US" sz="2000" b="1" dirty="0">
                <a:solidFill>
                  <a:srgbClr val="FF0000"/>
                </a:solidFill>
              </a:rPr>
              <a:t>C) Secret Reserve:</a:t>
            </a:r>
            <a:endParaRPr lang="en-US" sz="2000" dirty="0">
              <a:solidFill>
                <a:srgbClr val="FF0000"/>
              </a:solidFill>
            </a:endParaRPr>
          </a:p>
          <a:p>
            <a:pPr algn="just" fontAlgn="base">
              <a:buNone/>
            </a:pPr>
            <a:r>
              <a:rPr lang="en-US" sz="2000" dirty="0" smtClean="0"/>
              <a:t>	Secret </a:t>
            </a:r>
            <a:r>
              <a:rPr lang="en-US" sz="2000" dirty="0"/>
              <a:t>reserve is a reserve that do not appear in the balance sheet. It can be created in the years of higher profits and can be merged with the profits during the lean periods.</a:t>
            </a:r>
          </a:p>
          <a:p>
            <a:pPr marL="0" indent="0" algn="just" fontAlgn="base">
              <a:buNone/>
            </a:pPr>
            <a:r>
              <a:rPr lang="en-US" sz="2000" b="1" dirty="0" smtClean="0">
                <a:solidFill>
                  <a:srgbClr val="FF0000"/>
                </a:solidFill>
              </a:rPr>
              <a:t>2</a:t>
            </a:r>
            <a:r>
              <a:rPr lang="en-US" sz="2000" b="1" dirty="0">
                <a:solidFill>
                  <a:srgbClr val="FF0000"/>
                </a:solidFill>
              </a:rPr>
              <a:t>. Capital Reserves:</a:t>
            </a:r>
          </a:p>
          <a:p>
            <a:pPr algn="just" fontAlgn="base">
              <a:buNone/>
            </a:pPr>
            <a:r>
              <a:rPr lang="en-US" sz="2000" dirty="0" smtClean="0"/>
              <a:t>	Capital </a:t>
            </a:r>
            <a:r>
              <a:rPr lang="en-US" sz="2000" dirty="0"/>
              <a:t>reserves are the reserves created out of capital profits. Capital reserves can be utilized for writing off capital losses. However, in the case of joint stock Company, capital reserves can also be utilized for issuing fully paid bonus shares to the members. Generally, capital reserves are not available to shareholders for distribution of profits</a:t>
            </a:r>
            <a:r>
              <a:rPr lang="en-US" sz="2000" dirty="0" smtClean="0"/>
              <a:t>.</a:t>
            </a:r>
            <a:endParaRPr lang="en-US" sz="2000" dirty="0"/>
          </a:p>
          <a:p>
            <a:pPr algn="just"/>
            <a:endParaRPr lang="en-US" sz="2000" dirty="0"/>
          </a:p>
        </p:txBody>
      </p:sp>
    </p:spTree>
    <p:extLst>
      <p:ext uri="{BB962C8B-B14F-4D97-AF65-F5344CB8AC3E}">
        <p14:creationId xmlns:p14="http://schemas.microsoft.com/office/powerpoint/2010/main" xmlns="" val="2549591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88918E-2A36-4E33-B260-3EFE144A2A4F}"/>
              </a:ext>
            </a:extLst>
          </p:cNvPr>
          <p:cNvSpPr>
            <a:spLocks noGrp="1"/>
          </p:cNvSpPr>
          <p:nvPr>
            <p:ph type="title"/>
          </p:nvPr>
        </p:nvSpPr>
        <p:spPr/>
        <p:txBody>
          <a:bodyPr>
            <a:normAutofit/>
          </a:bodyPr>
          <a:lstStyle/>
          <a:p>
            <a:r>
              <a:rPr lang="en-US" sz="3500" b="1" dirty="0">
                <a:solidFill>
                  <a:srgbClr val="FF0000"/>
                </a:solidFill>
              </a:rPr>
              <a:t>Difference Between </a:t>
            </a:r>
            <a:r>
              <a:rPr lang="en-US" sz="3500" b="1" dirty="0" smtClean="0">
                <a:solidFill>
                  <a:srgbClr val="FF0000"/>
                </a:solidFill>
              </a:rPr>
              <a:t>Provision </a:t>
            </a:r>
            <a:r>
              <a:rPr lang="en-US" sz="3500" b="1" dirty="0">
                <a:solidFill>
                  <a:srgbClr val="FF0000"/>
                </a:solidFill>
              </a:rPr>
              <a:t>And </a:t>
            </a:r>
            <a:r>
              <a:rPr lang="en-US" sz="3500" b="1" dirty="0" smtClean="0">
                <a:solidFill>
                  <a:srgbClr val="FF0000"/>
                </a:solidFill>
              </a:rPr>
              <a:t>Reserve:</a:t>
            </a:r>
            <a:endParaRPr lang="en-US" sz="3500" b="1" dirty="0">
              <a:solidFill>
                <a:srgbClr val="FF0000"/>
              </a:solidFill>
            </a:endParaRPr>
          </a:p>
        </p:txBody>
      </p:sp>
      <p:sp>
        <p:nvSpPr>
          <p:cNvPr id="3" name="Text Placeholder 2">
            <a:extLst>
              <a:ext uri="{FF2B5EF4-FFF2-40B4-BE49-F238E27FC236}">
                <a16:creationId xmlns:a16="http://schemas.microsoft.com/office/drawing/2014/main" xmlns="" id="{539928F6-A7B1-45BF-A81A-AC69824E3FD1}"/>
              </a:ext>
            </a:extLst>
          </p:cNvPr>
          <p:cNvSpPr>
            <a:spLocks noGrp="1"/>
          </p:cNvSpPr>
          <p:nvPr>
            <p:ph type="body" idx="1"/>
          </p:nvPr>
        </p:nvSpPr>
        <p:spPr>
          <a:xfrm>
            <a:off x="839789" y="1208183"/>
            <a:ext cx="5157787" cy="823912"/>
          </a:xfrm>
        </p:spPr>
        <p:txBody>
          <a:bodyPr/>
          <a:lstStyle/>
          <a:p>
            <a:pPr algn="ctr"/>
            <a:r>
              <a:rPr lang="en-US" dirty="0"/>
              <a:t>PROVISION</a:t>
            </a:r>
          </a:p>
        </p:txBody>
      </p:sp>
      <p:sp>
        <p:nvSpPr>
          <p:cNvPr id="4" name="Content Placeholder 3">
            <a:extLst>
              <a:ext uri="{FF2B5EF4-FFF2-40B4-BE49-F238E27FC236}">
                <a16:creationId xmlns:a16="http://schemas.microsoft.com/office/drawing/2014/main" xmlns="" id="{6BDAB843-65BF-4E72-B9AF-44332009ABE3}"/>
              </a:ext>
            </a:extLst>
          </p:cNvPr>
          <p:cNvSpPr>
            <a:spLocks noGrp="1"/>
          </p:cNvSpPr>
          <p:nvPr>
            <p:ph sz="half" idx="2"/>
          </p:nvPr>
        </p:nvSpPr>
        <p:spPr>
          <a:xfrm>
            <a:off x="839789" y="2047862"/>
            <a:ext cx="5157787" cy="4352925"/>
          </a:xfrm>
        </p:spPr>
        <p:txBody>
          <a:bodyPr>
            <a:noAutofit/>
          </a:bodyPr>
          <a:lstStyle/>
          <a:p>
            <a:pPr marL="457200" indent="-457200" algn="just">
              <a:buFont typeface="+mj-lt"/>
              <a:buAutoNum type="arabicPeriod"/>
            </a:pPr>
            <a:r>
              <a:rPr lang="en-US" sz="2400" dirty="0"/>
              <a:t>It is created for a known liability or expense pertaining to current accounting period, the amount of which is not certain.</a:t>
            </a:r>
          </a:p>
          <a:p>
            <a:pPr marL="457200" indent="-457200" algn="just">
              <a:buFont typeface="+mj-lt"/>
              <a:buAutoNum type="arabicPeriod"/>
            </a:pPr>
            <a:r>
              <a:rPr lang="en-US" sz="2400" dirty="0"/>
              <a:t>It reduces taxable profits.</a:t>
            </a:r>
          </a:p>
          <a:p>
            <a:pPr marL="457200" indent="-457200" algn="just">
              <a:buFont typeface="+mj-lt"/>
              <a:buAutoNum type="arabicPeriod"/>
            </a:pPr>
            <a:r>
              <a:rPr lang="en-US" sz="2400" dirty="0"/>
              <a:t>It is shown in the liabilities side along with current liabilities. As it is a liability against some specified thing.</a:t>
            </a:r>
          </a:p>
          <a:p>
            <a:pPr marL="457200" indent="-457200" algn="just">
              <a:buFont typeface="+mj-lt"/>
              <a:buAutoNum type="arabicPeriod"/>
            </a:pPr>
            <a:r>
              <a:rPr lang="en-US" sz="2400" dirty="0"/>
              <a:t>It can be used for specified purpose and cannot used for dividend distribution.</a:t>
            </a:r>
          </a:p>
        </p:txBody>
      </p:sp>
      <p:sp>
        <p:nvSpPr>
          <p:cNvPr id="5" name="Text Placeholder 4">
            <a:extLst>
              <a:ext uri="{FF2B5EF4-FFF2-40B4-BE49-F238E27FC236}">
                <a16:creationId xmlns:a16="http://schemas.microsoft.com/office/drawing/2014/main" xmlns="" id="{EFC30E63-D28C-43E3-BBD4-BFCA59E33BAE}"/>
              </a:ext>
            </a:extLst>
          </p:cNvPr>
          <p:cNvSpPr>
            <a:spLocks noGrp="1"/>
          </p:cNvSpPr>
          <p:nvPr>
            <p:ph type="body" sz="quarter" idx="3"/>
          </p:nvPr>
        </p:nvSpPr>
        <p:spPr>
          <a:xfrm>
            <a:off x="6172202" y="1145119"/>
            <a:ext cx="5183188" cy="823912"/>
          </a:xfrm>
        </p:spPr>
        <p:txBody>
          <a:bodyPr/>
          <a:lstStyle/>
          <a:p>
            <a:pPr algn="ctr"/>
            <a:r>
              <a:rPr lang="en-US" dirty="0"/>
              <a:t>RESERVE</a:t>
            </a:r>
          </a:p>
        </p:txBody>
      </p:sp>
      <p:sp>
        <p:nvSpPr>
          <p:cNvPr id="6" name="Content Placeholder 5">
            <a:extLst>
              <a:ext uri="{FF2B5EF4-FFF2-40B4-BE49-F238E27FC236}">
                <a16:creationId xmlns:a16="http://schemas.microsoft.com/office/drawing/2014/main" xmlns="" id="{25305582-7912-4048-941E-572696D25275}"/>
              </a:ext>
            </a:extLst>
          </p:cNvPr>
          <p:cNvSpPr>
            <a:spLocks noGrp="1"/>
          </p:cNvSpPr>
          <p:nvPr>
            <p:ph sz="quarter" idx="4"/>
          </p:nvPr>
        </p:nvSpPr>
        <p:spPr>
          <a:xfrm>
            <a:off x="6172202" y="1969031"/>
            <a:ext cx="5183188" cy="4293658"/>
          </a:xfrm>
        </p:spPr>
        <p:txBody>
          <a:bodyPr>
            <a:normAutofit/>
          </a:bodyPr>
          <a:lstStyle/>
          <a:p>
            <a:pPr marL="457200" indent="-457200" algn="just">
              <a:buFont typeface="+mj-lt"/>
              <a:buAutoNum type="arabicPeriod"/>
            </a:pPr>
            <a:r>
              <a:rPr lang="en-US" sz="2400" dirty="0"/>
              <a:t>It is made for strengthening the financial position of the business. Some reserves are also mandatory under law</a:t>
            </a:r>
          </a:p>
          <a:p>
            <a:pPr marL="457200" indent="-457200" algn="just">
              <a:buFont typeface="+mj-lt"/>
              <a:buAutoNum type="arabicPeriod"/>
            </a:pPr>
            <a:r>
              <a:rPr lang="en-US" sz="2400" dirty="0"/>
              <a:t>It has no effect on taxable profit.</a:t>
            </a:r>
          </a:p>
          <a:p>
            <a:pPr marL="457200" indent="-457200" algn="just">
              <a:buFont typeface="+mj-lt"/>
              <a:buAutoNum type="arabicPeriod"/>
            </a:pPr>
            <a:r>
              <a:rPr lang="en-US" sz="2400" dirty="0"/>
              <a:t>It is shown in balance sheet liabilities side after capital amount.</a:t>
            </a:r>
          </a:p>
          <a:p>
            <a:pPr marL="457200" indent="-457200" algn="just">
              <a:buFont typeface="+mj-lt"/>
              <a:buAutoNum type="arabicPeriod"/>
            </a:pPr>
            <a:r>
              <a:rPr lang="en-US" sz="2400" dirty="0"/>
              <a:t>It can be used for dividend distribution.</a:t>
            </a:r>
          </a:p>
        </p:txBody>
      </p:sp>
    </p:spTree>
    <p:extLst>
      <p:ext uri="{BB962C8B-B14F-4D97-AF65-F5344CB8AC3E}">
        <p14:creationId xmlns:p14="http://schemas.microsoft.com/office/powerpoint/2010/main" xmlns="" val="2999155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566</Words>
  <Application>Microsoft Office PowerPoint</Application>
  <PresentationFormat>Custom</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WELCOME Class: B.Com – Part-1  Subject: Financial Accounting Topic – Provision and Reserve  </vt:lpstr>
      <vt:lpstr>Meaning of Provision:</vt:lpstr>
      <vt:lpstr>OBJECTIVES OF PROVISION:</vt:lpstr>
      <vt:lpstr>Characteristics of Provision:</vt:lpstr>
      <vt:lpstr>MEANING OF RESERVE:</vt:lpstr>
      <vt:lpstr>Objectives Of Reserve:</vt:lpstr>
      <vt:lpstr>TYPES OF RESERVE:</vt:lpstr>
      <vt:lpstr>Slide 8</vt:lpstr>
      <vt:lpstr>Difference Between Provision And Reserve: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Class: B.Com – Part-1  Subject: Financial Accounting Topic – Provision and</dc:title>
  <dc:creator>kanchan kumar</dc:creator>
  <cp:lastModifiedBy>HP</cp:lastModifiedBy>
  <cp:revision>12</cp:revision>
  <dcterms:created xsi:type="dcterms:W3CDTF">2020-07-04T01:15:03Z</dcterms:created>
  <dcterms:modified xsi:type="dcterms:W3CDTF">2020-07-06T04:38:27Z</dcterms:modified>
</cp:coreProperties>
</file>